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73" r:id="rId2"/>
    <p:sldId id="258" r:id="rId3"/>
    <p:sldId id="269" r:id="rId4"/>
    <p:sldId id="259" r:id="rId5"/>
    <p:sldId id="272" r:id="rId6"/>
    <p:sldId id="274" r:id="rId7"/>
    <p:sldId id="275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 varScale="1">
        <p:scale>
          <a:sx n="63" d="100"/>
          <a:sy n="63" d="100"/>
        </p:scale>
        <p:origin x="676" y="60"/>
      </p:cViewPr>
      <p:guideLst>
        <p:guide orient="horz" pos="217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98163-3E2A-44B8-9B40-A3B49D1C4EAD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EE08A8-D6E6-4AC6-8544-22FEAB6205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E08A8-D6E6-4AC6-8544-22FEAB620524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E08A8-D6E6-4AC6-8544-22FEAB620524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EE08A8-D6E6-4AC6-8544-22FEAB620524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8FA5E-884B-4EA0-8CAF-0904F7B912F7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B3C76-896C-4E1A-BD65-954CD7C91A0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22000" r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Box 10"/>
          <p:cNvSpPr txBox="1">
            <a:spLocks noChangeArrowheads="1"/>
          </p:cNvSpPr>
          <p:nvPr/>
        </p:nvSpPr>
        <p:spPr bwMode="auto">
          <a:xfrm>
            <a:off x="478155" y="1557020"/>
            <a:ext cx="8188325" cy="412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fontAlgn="auto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Дженкинс </a:t>
            </a:r>
          </a:p>
          <a:p>
            <a:pPr algn="ctr" fontAlgn="auto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МЕССА МИРА</a:t>
            </a:r>
          </a:p>
          <a:p>
            <a:pPr algn="ctr" fontAlgn="auto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5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«Вооруженный человек»</a:t>
            </a:r>
          </a:p>
          <a:p>
            <a:pPr algn="ctr" fontAlgn="auto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13. </a:t>
            </a:r>
            <a:r>
              <a:rPr lang="en-US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is peace </a:t>
            </a:r>
          </a:p>
          <a:p>
            <a:pPr algn="ctr" fontAlgn="auto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Лучше</a:t>
            </a:r>
            <a:r>
              <a:rPr lang="en-US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</a:t>
            </a:r>
            <a:r>
              <a:rPr lang="en-US" alt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4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 descr="images"/>
          <p:cNvPicPr>
            <a:picLocks noChangeAspect="1"/>
          </p:cNvPicPr>
          <p:nvPr/>
        </p:nvPicPr>
        <p:blipFill>
          <a:blip r:embed="rId3"/>
          <a:srcRect l="20276" t="14483" r="33210" b="32011"/>
          <a:stretch>
            <a:fillRect/>
          </a:stretch>
        </p:blipFill>
        <p:spPr>
          <a:xfrm>
            <a:off x="7020560" y="836930"/>
            <a:ext cx="1832610" cy="225488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Текстовое поле 1"/>
          <p:cNvSpPr txBox="1"/>
          <p:nvPr/>
        </p:nvSpPr>
        <p:spPr>
          <a:xfrm>
            <a:off x="608965" y="188595"/>
            <a:ext cx="792607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ОБЛАСТНОЕ  БЮДЖЕТНОЕ  ПРОФЕССИОНАЛЬНОЕ ОБРАЗОВАТЕЛЬНОЕ УЧРЕЖДЕНИЕ</a:t>
            </a:r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«КУРСКИЙ МУЗЫКАЛЬНЫЙ КОЛЛЕДЖ ИМЕНИ Г.В. СВИРИДОВА»</a:t>
            </a:r>
          </a:p>
          <a:p>
            <a:pPr algn="ctr"/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ru-RU" alt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224790" y="5949315"/>
            <a:ext cx="86950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r" eaLnBrk="1" hangingPunct="1">
              <a:buNone/>
            </a:pPr>
            <a:r>
              <a:rPr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Преподаватель музыкально-теоретических дисциплин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В.В. Чкония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240452" cy="7920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br>
              <a:rPr lang="ru-RU" sz="3000" dirty="0">
                <a:solidFill>
                  <a:srgbClr val="1D3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1D34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Прямоугольник 4"/>
          <p:cNvSpPr>
            <a:spLocks noChangeArrowheads="1"/>
          </p:cNvSpPr>
          <p:nvPr/>
        </p:nvSpPr>
        <p:spPr bwMode="auto">
          <a:xfrm>
            <a:off x="4788535" y="764540"/>
            <a:ext cx="3957955" cy="507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Уильям Памп Дже́нкинс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 британский, валлийский музыкант, обладатель степени доктора музыки Уэльсского университета, является членом Королевской академии музыки, где в его честь даже названа аудитория, а также имеет членство в Кардиффском университете, Королевском Уэльсском колледже музыки и драмы, Институте Суонси, Тринити-колледже Картмартена. Недавно ему была присвоена почетная докторская степень Лейстерского университета, а также награды университета Гламоргана и Лондонского музыкального колледжа. Он автор саунд-трека к фильму «Аватар»</a:t>
            </a:r>
          </a:p>
        </p:txBody>
      </p:sp>
      <p:pic>
        <p:nvPicPr>
          <p:cNvPr id="8194" name="Picture 2" descr="https://www.flacit.com/artists/0/3927.jpg?iid=39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83" y="692150"/>
            <a:ext cx="4182885" cy="517683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240452" cy="7920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br>
              <a:rPr lang="ru-RU" sz="3000" dirty="0">
                <a:solidFill>
                  <a:srgbClr val="1D3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1D34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251460" y="1341120"/>
            <a:ext cx="5283835" cy="5400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88620" algn="just" fontAlgn="auto">
              <a:defRPr/>
            </a:pPr>
            <a:r>
              <a:rPr lang="ru-RU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 «Месса мира» Карл Дженкинс написал по заказу Королоевской оружейной палаты</a:t>
            </a:r>
            <a:r>
              <a:rPr lang="en-US" alt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500">
                <a:latin typeface="Times New Roman" panose="02020603050405020304" pitchFamily="18" charset="0"/>
                <a:cs typeface="Times New Roman" panose="02020603050405020304" pitchFamily="18" charset="0"/>
              </a:rPr>
              <a:t>к празднованию </a:t>
            </a:r>
            <a:r>
              <a:rPr lang="ru-RU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Миллениума - ведь когда заканчивается тысячелетие, самое время задуматься о том, что стоит взять с собой в будущее, а что лучше оставить в прошлом. В то время, как Дженкинс работал над своей ораторией, шла война в Косово, страдали и гибли мирные жители - жертвам этой войны и посвятил произведение композитор. </a:t>
            </a:r>
          </a:p>
          <a:p>
            <a:pPr indent="388620" algn="just" fontAlgn="auto">
              <a:defRPr/>
            </a:pPr>
            <a:r>
              <a:rPr lang="ru-RU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  Основой для создания произведения стала песня L’Homme Arme, написанная в 1450-1463 гг при дворе Карла Смелого, герцога Бургундии. </a:t>
            </a:r>
          </a:p>
          <a:p>
            <a:pPr indent="388620" algn="just" fontAlgn="auto">
              <a:defRPr/>
            </a:pPr>
            <a:r>
              <a:rPr lang="ru-RU" altLang="en-US" sz="1500">
                <a:latin typeface="Times New Roman" panose="02020603050405020304" pitchFamily="18" charset="0"/>
                <a:cs typeface="Times New Roman" panose="02020603050405020304" pitchFamily="18" charset="0"/>
              </a:rPr>
              <a:t>Текст оратории составил Гай Уилсон, который в то время занимал должность главного оружейника. В него вошли не только иудейские псалмы, эпизоды из католической мессы и исламский призыв к молитве (азан) , но и фрагменты из древнеиндийской эпической поэмы «Махабхарата», где описываются страдания животных, погибающих в огне, отрывки из Библии, стихи Джонатана Свифта, Редьярда Киплинга, Альфреда Теннисона и других британских поэтов, а также Тогэ Санкичи - японского поэта, который выжил во время ядерной бомбардировки Хиросимы и впоследствии умер от последствий радиоактивного воздействия.</a:t>
            </a:r>
          </a:p>
          <a:p>
            <a:pPr indent="388620" algn="just" fontAlgn="auto">
              <a:defRPr/>
            </a:pPr>
            <a:endParaRPr lang="ru-RU" altLang="en-US"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539967" y="548933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ПРОИЗВЕДЕНИЯ</a:t>
            </a: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380" y="3284855"/>
            <a:ext cx="3154680" cy="315468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240452" cy="7920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br>
              <a:rPr lang="ru-RU" sz="3000" dirty="0">
                <a:solidFill>
                  <a:srgbClr val="1D3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1D34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300355" y="836930"/>
            <a:ext cx="8564880" cy="55079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88620" algn="just" fontAlgn="auto">
              <a:defRPr/>
            </a:pPr>
            <a:r>
              <a:rPr lang="ru-RU" altLang="en-US"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Основная идея произведения, выражаемая афоризмом «вооружен – значит опасен», выразительно иллюстрирует ход истории в 20 веке, в конце которого и создавалась месса. Тема произведения охватывает все культуры, затрагивает все человечество.</a:t>
            </a:r>
            <a:endParaRPr lang="ru-RU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8620" algn="just" fontAlgn="auto">
              <a:defRPr/>
            </a:pPr>
            <a:r>
              <a:rPr lang="ru-RU" altLang="en-US"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«Месса мира» – это антивоенное произведение, основанное на католической мессе, которую Дженкинс объединяет с другими источниками, например, народной песней XV в. L’homme armé (с фр. – «Вооружённый человек»), давшей название всему произведению. Наряду с христианскими молитвами звучит мусульманский призыв к молящимся «Allahu Akbar». Дженкинс стремился сделать своё сочинение мультикультурным, подчеркивая тем самым универсальность основной антивоенной идеи.</a:t>
            </a:r>
          </a:p>
          <a:p>
            <a:pPr indent="388620" algn="just" fontAlgn="auto">
              <a:defRPr/>
            </a:pPr>
            <a:r>
              <a:rPr lang="ru-RU" altLang="en-US" sz="16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Композитор стилизует старинную церковную музыку: полифонию Палестрины (раздел Christe, eleison), григорианский хорал (псалмы). Но молитвы, обращенные к Богу, не всегда о мире: воины просят Бога благословить их на битву за Отечество. Дженкинс показывает образ «благородной войны», романтизированной войны. Но война – это ад: в седьмой части начинается настоящая канонада с криками «Заряжай!», грохотом орудий, ревом труб. Это« апофеоз войны», торжество смерти: звучат полные ужаса крики погибающих. Наступает переломный момент: между 7-й и 8-й частями Дженкинс предписал 30 секунд полной тишины, после чего солирующая труба играет Last Post (англ., русск. «Последняя застава») – мелодию, которую в Англии исполняют на военных похоронах. И сразу вслед за этим очевидец рассказывает о гибели Хиросимы. Последние части мессы выражают надежду на преображение человечества, на жизнь без войны. Звучит знакомый мотив песни«Вооруженный человек», но с новыми словами, несущими простую истину: «Лучше мир, чем война». </a:t>
            </a:r>
          </a:p>
          <a:p>
            <a:pPr indent="388620" algn="just" fontAlgn="auto">
              <a:defRPr/>
            </a:pPr>
            <a:endParaRPr lang="ru-RU" altLang="en-US" sz="1600"/>
          </a:p>
        </p:txBody>
      </p:sp>
      <p:sp>
        <p:nvSpPr>
          <p:cNvPr id="5" name="Заголовок 1"/>
          <p:cNvSpPr txBox="1"/>
          <p:nvPr/>
        </p:nvSpPr>
        <p:spPr>
          <a:xfrm>
            <a:off x="539967" y="188888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ЗАМЫСЕЛ ПРОИЗВЕДЕНИЯ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240452" cy="7920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br>
              <a:rPr lang="ru-RU" sz="3000" dirty="0">
                <a:solidFill>
                  <a:srgbClr val="1D3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1D34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79095" y="1082040"/>
            <a:ext cx="8376285" cy="4799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360045" algn="just" fontAlgn="auto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Главными выразительными качествами музыки последнего номера являются активность, напор, стремительность движения, а принципом музыкального развития - свобода вариантов тематических образований, их перетекание в новые фазы развития.</a:t>
            </a:r>
          </a:p>
          <a:p>
            <a:pPr indent="360045" algn="just" fontAlgn="auto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Мажорный вариант темы «Вооруженный человек» (</a:t>
            </a:r>
            <a:r>
              <a:rPr lang="ru-RU" alt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Fl</a:t>
            </a: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+ </a:t>
            </a:r>
            <a:r>
              <a:rPr lang="ru-RU" alt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Org</a:t>
            </a: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 сменяет диалог солистов (</a:t>
            </a:r>
            <a:r>
              <a:rPr lang="ru-RU" alt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Lancelot</a:t>
            </a: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и </a:t>
            </a:r>
            <a:r>
              <a:rPr lang="ru-RU" alt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Guinevere</a:t>
            </a: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), после чего следуют инструментальные фиоритуры </a:t>
            </a:r>
            <a:r>
              <a:rPr lang="ru-RU" alt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Fl</a:t>
            </a: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piccolo</a:t>
            </a: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и </a:t>
            </a:r>
            <a:r>
              <a:rPr lang="ru-RU" alt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organa</a:t>
            </a:r>
            <a:r>
              <a:rPr lang="ru-RU" alt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</a:p>
          <a:p>
            <a:pPr indent="360045" algn="just" fontAlgn="auto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Минорный вариант темы «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L’homme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апле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 в форме непрерывной имитации (канон с интервалом в нижнюю октаву) напоминает об угрозе, страданиях, выраженных в афоризме «Вооружен - значит, опасен», но хоровое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tutti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оптимистично, вселяет надежду благодаря светлому колориту миксолидийского G.</a:t>
            </a:r>
          </a:p>
          <a:p>
            <a:pPr indent="360045" algn="just" fontAlgn="auto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Интенсивные фразы развития, строящиеся на «общих формах движения» (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Fl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piccolo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+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Organ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), хоровом скандировании слова «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Ring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», дублированном медными духовыми и органом и переходящие в «колючие» 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пуантилистические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«уколы», а затем в полнозвучные аккордовые «этажи» хора, меди и органа образуют первый раздел пестрой по структуре части.</a:t>
            </a:r>
            <a:endParaRPr lang="ru-RU" alt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Заголовок 1"/>
          <p:cNvSpPr txBox="1"/>
          <p:nvPr/>
        </p:nvSpPr>
        <p:spPr>
          <a:xfrm>
            <a:off x="611722" y="333033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РАЗБОР ЧАСТИ ПРОИЗВЕДЕНИЯ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240452" cy="7920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br>
              <a:rPr lang="ru-RU" sz="3000" dirty="0">
                <a:solidFill>
                  <a:srgbClr val="1D3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1D34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14325" y="5301615"/>
            <a:ext cx="85159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360045" algn="just" fontAlgn="auto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Повторение разделов по принципу зеркальной симметрии (А В С В С В А) формирует драматургический профиль второго раздела, нацеленного на финальный апофеоз, ведущего к мощному утверждению основной темы - мира на планете Земля.</a:t>
            </a:r>
            <a:endParaRPr lang="ru-RU" altLang="ru-RU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Заголовок 1"/>
          <p:cNvSpPr txBox="1"/>
          <p:nvPr/>
        </p:nvSpPr>
        <p:spPr>
          <a:xfrm>
            <a:off x="611722" y="333033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РАЗБОР ЧАСТИ ПРОИЗВЕДЕНИЯ</a:t>
            </a:r>
          </a:p>
        </p:txBody>
      </p:sp>
      <p:pic>
        <p:nvPicPr>
          <p:cNvPr id="3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520" y="1196975"/>
            <a:ext cx="5649595" cy="3971925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240452" cy="7920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br>
              <a:rPr lang="ru-RU" sz="3000" dirty="0">
                <a:solidFill>
                  <a:srgbClr val="1D3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1D34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95605" y="1412875"/>
            <a:ext cx="8515985" cy="40767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 panose="05020102010507070707"/>
              <a:buNone/>
              <a:defRPr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</a:t>
            </a: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После изучения выбранной темы обучающиеся должны знать: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понятие мессы как жанра;</a:t>
            </a: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исторические этапы эволюции мессы;</a:t>
            </a: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принципы формообразования и образный строй мессы.</a:t>
            </a: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 panose="05020102010507070707"/>
              <a:buNone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уметь: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подготовить целостный ответ по пройденной теме;</a:t>
            </a: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ответить на вопросы по пройденному материалу; </a:t>
            </a: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применить теоретические сведения об изученных жанрах (месса, мотет) и принципах организации культовой музыки;</a:t>
            </a:r>
          </a:p>
          <a:p>
            <a:pPr marL="285750" marR="0" lvl="0" indent="-285750" algn="just" defTabSz="914400" rt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anose="05000000000000000000" charset="0"/>
              <a:buChar char="Ø"/>
              <a:defRPr/>
            </a:pPr>
            <a:r>
              <a:rPr lang="ru-RU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анализе продемонстрировать знание и умение определить различные  стилевые особенности и мелодические принципы развития.</a:t>
            </a:r>
            <a:endParaRPr lang="ru-RU" altLang="ru-RU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Заголовок 1"/>
          <p:cNvSpPr txBox="1"/>
          <p:nvPr/>
        </p:nvSpPr>
        <p:spPr>
          <a:xfrm>
            <a:off x="538697" y="404788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908720"/>
            <a:ext cx="8240452" cy="7920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br>
              <a:rPr lang="ru-RU" sz="3000" dirty="0">
                <a:solidFill>
                  <a:srgbClr val="1D344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000" dirty="0">
              <a:solidFill>
                <a:srgbClr val="1D344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337185" y="1052830"/>
            <a:ext cx="851598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 eaLnBrk="1" hangingPunct="1">
              <a:lnSpc>
                <a:spcPct val="100000"/>
              </a:lnSpc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Какие зарубежные композиторы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XIX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века проявляли интерес к жанру мессы? </a:t>
            </a:r>
          </a:p>
          <a:p>
            <a:pPr lvl="0" algn="just" eaLnBrk="1" hangingPunct="1">
              <a:lnSpc>
                <a:spcPct val="100000"/>
              </a:lnSpc>
              <a:buAutoNum type="arabicPeriod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Какие русские композиторы </a:t>
            </a:r>
            <a:r>
              <a:rPr lang="en-US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XX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века работали в жанре «мессы»? </a:t>
            </a:r>
          </a:p>
          <a:p>
            <a:pPr lvl="0" algn="just" eaLnBrk="1" hangingPunct="1">
              <a:lnSpc>
                <a:spcPct val="100000"/>
              </a:lnSpc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радикальные изменения жанровых признаков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мессы </a:t>
            </a: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произошли в XX веке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lvl="0" algn="just" eaLnBrk="1" hangingPunct="1">
              <a:lnSpc>
                <a:spcPct val="100000"/>
              </a:lnSpc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исполняемая на французском языке песня XV века «Lhomme агте» («Вооруженный человек») в музыке Дженкенса не потеряла своей актуальности?  </a:t>
            </a:r>
          </a:p>
          <a:p>
            <a:pPr lvl="0" algn="just" eaLnBrk="1" hangingPunct="1">
              <a:lnSpc>
                <a:spcPct val="100000"/>
              </a:lnSpc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Какими средствами музыкальной выразительности характеризуются </a:t>
            </a:r>
            <a:r>
              <a:rPr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две образно-смысловые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сферы: «музыка войны» и «музыка мира»? </a:t>
            </a:r>
            <a:endParaRPr lang="ru-RU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Заголовок 1"/>
          <p:cNvSpPr txBox="1"/>
          <p:nvPr/>
        </p:nvSpPr>
        <p:spPr>
          <a:xfrm>
            <a:off x="538697" y="404788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</a:p>
        </p:txBody>
      </p:sp>
      <p:pic>
        <p:nvPicPr>
          <p:cNvPr id="4" name="Изображение 3" descr="maxresdefaul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95" y="3226435"/>
            <a:ext cx="5932170" cy="3336925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988</Words>
  <Application>Microsoft Office PowerPoint</Application>
  <PresentationFormat>Экран (4:3)</PresentationFormat>
  <Paragraphs>51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Wingdings 2</vt:lpstr>
      <vt:lpstr>Тема Office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ИСТОРИЧЕСКАЯ СПРАВКА ПРЕДМЕТНО-ЦИКЛОВОЙ КОМИССИИ «ХОРОВОЕ ДИРИЖИРОВАНИЕ»</dc:title>
  <dc:creator>Admin</dc:creator>
  <cp:lastModifiedBy>1</cp:lastModifiedBy>
  <cp:revision>337</cp:revision>
  <dcterms:created xsi:type="dcterms:W3CDTF">2022-01-19T10:26:00Z</dcterms:created>
  <dcterms:modified xsi:type="dcterms:W3CDTF">2022-11-18T11:09:10Z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16A8C27F009D42208612FAB3614DDA74</vt:lpwstr>
  </property>
  <property fmtid="{D5CDD505-2E9C-101B-9397-08002B2CF9AE}" pid="3" name="KSOProductBuildVer">
    <vt:lpwstr>1049-11.2.0.11254</vt:lpwstr>
  </property>
</Properties>
</file>